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5"/>
  </p:notesMasterIdLst>
  <p:sldIdLst>
    <p:sldId id="280" r:id="rId2"/>
    <p:sldId id="277" r:id="rId3"/>
    <p:sldId id="283" r:id="rId4"/>
    <p:sldId id="284" r:id="rId5"/>
    <p:sldId id="285" r:id="rId6"/>
    <p:sldId id="286" r:id="rId7"/>
    <p:sldId id="287" r:id="rId8"/>
    <p:sldId id="301" r:id="rId9"/>
    <p:sldId id="292" r:id="rId10"/>
    <p:sldId id="288" r:id="rId11"/>
    <p:sldId id="302" r:id="rId12"/>
    <p:sldId id="299" r:id="rId13"/>
    <p:sldId id="298" r:id="rId14"/>
    <p:sldId id="289" r:id="rId15"/>
    <p:sldId id="290" r:id="rId16"/>
    <p:sldId id="291" r:id="rId17"/>
    <p:sldId id="293" r:id="rId18"/>
    <p:sldId id="294" r:id="rId19"/>
    <p:sldId id="296" r:id="rId20"/>
    <p:sldId id="297" r:id="rId21"/>
    <p:sldId id="282" r:id="rId22"/>
    <p:sldId id="300" r:id="rId23"/>
    <p:sldId id="281" r:id="rId2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Светлый стиль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42" d="100"/>
          <a:sy n="42" d="100"/>
        </p:scale>
        <p:origin x="1320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47C2DEF2-6E2C-4280-9F09-A093694F323F}" type="datetimeFigureOut">
              <a:rPr lang="ru-RU"/>
              <a:pPr>
                <a:defRPr/>
              </a:pPr>
              <a:t>21.02.2014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E1E38278-8130-48E2-9EE7-F644C8DF911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437983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DDA6ED-CEB2-4DF8-956E-E555BC593328}" type="datetimeFigureOut">
              <a:rPr lang="ru-RU"/>
              <a:pPr>
                <a:defRPr/>
              </a:pPr>
              <a:t>21.02.2014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5666AA-2424-4C16-A1D5-7B60F866CF7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6D5ED3-B4B8-4F37-BB38-D48097F09450}" type="datetimeFigureOut">
              <a:rPr lang="ru-RU"/>
              <a:pPr>
                <a:defRPr/>
              </a:pPr>
              <a:t>21.02.2014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74999B-FF5D-4479-A463-30766E4999E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498487-2B56-4D6D-88B2-6B69B78BCDEC}" type="datetimeFigureOut">
              <a:rPr lang="ru-RU"/>
              <a:pPr>
                <a:defRPr/>
              </a:pPr>
              <a:t>21.02.2014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8AEA46-EED2-437F-BFD8-EE716093A17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D63393-BCC6-472F-94D7-B21A2FC66608}" type="datetimeFigureOut">
              <a:rPr lang="ru-RU"/>
              <a:pPr>
                <a:defRPr/>
              </a:pPr>
              <a:t>21.02.2014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5B5551-CDE2-4EEB-982E-70733A6CD5A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56EC7C-4EEC-49F7-B961-5DAE563CFD98}" type="datetimeFigureOut">
              <a:rPr lang="ru-RU"/>
              <a:pPr>
                <a:defRPr/>
              </a:pPr>
              <a:t>21.02.2014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41E8D7-AD04-415C-8BAA-58F617D608A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F5C1FC-6569-4A76-9767-5DA1E6861CB6}" type="datetimeFigureOut">
              <a:rPr lang="ru-RU"/>
              <a:pPr>
                <a:defRPr/>
              </a:pPr>
              <a:t>21.02.2014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3259AE-2D2A-4ECC-9F44-CF813B4401E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AB7D2A-0C67-46F4-8ADC-AF6B1A5CA46D}" type="datetimeFigureOut">
              <a:rPr lang="ru-RU"/>
              <a:pPr>
                <a:defRPr/>
              </a:pPr>
              <a:t>21.02.2014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E8C641-E642-4B12-9D86-929F8BC33DC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6C06A3-64BA-4792-82D3-C6E81960341F}" type="datetimeFigureOut">
              <a:rPr lang="ru-RU"/>
              <a:pPr>
                <a:defRPr/>
              </a:pPr>
              <a:t>21.02.2014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0AF289-F6EC-4410-8BCA-06A76C67924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DD4F0B-29B4-4571-B150-55BFC0F94338}" type="datetimeFigureOut">
              <a:rPr lang="ru-RU"/>
              <a:pPr>
                <a:defRPr/>
              </a:pPr>
              <a:t>21.02.2014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B85751-17D0-4184-BF1D-5A2996FC2CE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AB6477-04AE-4030-B9BF-347286EEB00F}" type="datetimeFigureOut">
              <a:rPr lang="ru-RU"/>
              <a:pPr>
                <a:defRPr/>
              </a:pPr>
              <a:t>21.02.2014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AF58DE-5806-4022-A5B4-6B0D62F7B23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5103DC-F481-481A-92CC-06EFBBAA85B3}" type="datetimeFigureOut">
              <a:rPr lang="ru-RU"/>
              <a:pPr>
                <a:defRPr/>
              </a:pPr>
              <a:t>21.02.2014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7D5E75-28D2-4AEF-B9FF-8CF032F1EF3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email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9D253A4-D8E3-4B55-AF33-E20978D193AA}" type="datetimeFigureOut">
              <a:rPr lang="ru-RU"/>
              <a:pPr>
                <a:defRPr/>
              </a:pPr>
              <a:t>21.02.2014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55B09F2-B769-475B-B6EB-542CB63727C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gi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://images.yandex.ru/" TargetMode="External"/><Relationship Id="rId2" Type="http://schemas.openxmlformats.org/officeDocument/2006/relationships/hyperlink" Target="http://www.google.ru/imghp?hl=ru&amp;tab=ii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netzor.org/uploads/posts/2010-06/1276008414_futbolist.jpg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4313" y="2130425"/>
            <a:ext cx="8786812" cy="1470025"/>
          </a:xfrm>
        </p:spPr>
        <p:txBody>
          <a:bodyPr/>
          <a:lstStyle/>
          <a:p>
            <a:pPr eaLnBrk="1" hangingPunct="1">
              <a:defRPr/>
            </a:pPr>
            <a:r>
              <a:rPr lang="ru-RU" sz="3600" b="1" dirty="0" smtClean="0">
                <a:solidFill>
                  <a:schemeClr val="bg2">
                    <a:lumMod val="25000"/>
                  </a:schemeClr>
                </a:solidFill>
              </a:rPr>
              <a:t>Интегрированный урок обучения грамоте и письма в 1 классе. </a:t>
            </a:r>
            <a:br>
              <a:rPr lang="ru-RU" sz="3600" b="1" dirty="0" smtClean="0">
                <a:solidFill>
                  <a:schemeClr val="bg2">
                    <a:lumMod val="25000"/>
                  </a:schemeClr>
                </a:solidFill>
              </a:rPr>
            </a:br>
            <a:r>
              <a:rPr lang="ru-RU" sz="3600" b="1" dirty="0" smtClean="0">
                <a:solidFill>
                  <a:schemeClr val="bg2">
                    <a:lumMod val="25000"/>
                  </a:schemeClr>
                </a:solidFill>
              </a:rPr>
              <a:t>Тема: Согласные звуки </a:t>
            </a:r>
            <a:r>
              <a:rPr lang="en-US" sz="3600" b="1" dirty="0" smtClean="0">
                <a:solidFill>
                  <a:schemeClr val="bg2">
                    <a:lumMod val="25000"/>
                  </a:schemeClr>
                </a:solidFill>
              </a:rPr>
              <a:t>[</a:t>
            </a:r>
            <a:r>
              <a:rPr lang="ru-RU" sz="3600" b="1" dirty="0" err="1" smtClean="0">
                <a:solidFill>
                  <a:schemeClr val="bg2">
                    <a:lumMod val="25000"/>
                  </a:schemeClr>
                </a:solidFill>
              </a:rPr>
              <a:t>ф</a:t>
            </a:r>
            <a:r>
              <a:rPr lang="en-US" sz="3600" b="1" dirty="0" smtClean="0">
                <a:solidFill>
                  <a:schemeClr val="bg2">
                    <a:lumMod val="25000"/>
                  </a:schemeClr>
                </a:solidFill>
              </a:rPr>
              <a:t>]</a:t>
            </a:r>
            <a:r>
              <a:rPr lang="ru-RU" sz="3600" b="1" dirty="0" smtClean="0">
                <a:solidFill>
                  <a:schemeClr val="bg2">
                    <a:lumMod val="25000"/>
                  </a:schemeClr>
                </a:solidFill>
              </a:rPr>
              <a:t>,</a:t>
            </a:r>
            <a:r>
              <a:rPr lang="en-US" sz="3600" b="1" dirty="0" smtClean="0">
                <a:solidFill>
                  <a:schemeClr val="bg2">
                    <a:lumMod val="25000"/>
                  </a:schemeClr>
                </a:solidFill>
              </a:rPr>
              <a:t>[</a:t>
            </a:r>
            <a:r>
              <a:rPr lang="ru-RU" sz="3600" b="1" dirty="0" err="1" smtClean="0">
                <a:solidFill>
                  <a:schemeClr val="bg2">
                    <a:lumMod val="25000"/>
                  </a:schemeClr>
                </a:solidFill>
              </a:rPr>
              <a:t>ф</a:t>
            </a:r>
            <a:r>
              <a:rPr lang="ru-RU" sz="3600" b="1" dirty="0" smtClean="0">
                <a:solidFill>
                  <a:schemeClr val="bg2">
                    <a:lumMod val="25000"/>
                  </a:schemeClr>
                </a:solidFill>
              </a:rPr>
              <a:t>’</a:t>
            </a:r>
            <a:r>
              <a:rPr lang="en-US" sz="3600" b="1" dirty="0" smtClean="0">
                <a:solidFill>
                  <a:schemeClr val="bg2">
                    <a:lumMod val="25000"/>
                  </a:schemeClr>
                </a:solidFill>
              </a:rPr>
              <a:t>]</a:t>
            </a:r>
            <a:r>
              <a:rPr lang="ru-RU" sz="3600" b="1" dirty="0" smtClean="0">
                <a:solidFill>
                  <a:schemeClr val="bg2">
                    <a:lumMod val="25000"/>
                  </a:schemeClr>
                </a:solidFill>
              </a:rPr>
              <a:t>. Буквы Ф </a:t>
            </a:r>
            <a:r>
              <a:rPr lang="ru-RU" sz="3600" b="1" dirty="0" err="1" smtClean="0">
                <a:solidFill>
                  <a:schemeClr val="bg2">
                    <a:lumMod val="25000"/>
                  </a:schemeClr>
                </a:solidFill>
              </a:rPr>
              <a:t>ф</a:t>
            </a:r>
            <a:r>
              <a:rPr lang="ru-RU" sz="3600" b="1" dirty="0" smtClean="0">
                <a:solidFill>
                  <a:schemeClr val="bg2">
                    <a:lumMod val="25000"/>
                  </a:schemeClr>
                </a:solidFill>
              </a:rPr>
              <a:t>. </a:t>
            </a:r>
            <a:br>
              <a:rPr lang="ru-RU" sz="3600" b="1" dirty="0" smtClean="0">
                <a:solidFill>
                  <a:schemeClr val="bg2">
                    <a:lumMod val="25000"/>
                  </a:schemeClr>
                </a:solidFill>
              </a:rPr>
            </a:br>
            <a:r>
              <a:rPr lang="ru-RU" sz="3600" b="1" dirty="0" smtClean="0">
                <a:solidFill>
                  <a:schemeClr val="bg2">
                    <a:lumMod val="25000"/>
                  </a:schemeClr>
                </a:solidFill>
              </a:rPr>
              <a:t>УМК «Школа России»</a:t>
            </a:r>
            <a:endParaRPr lang="ru-RU" sz="36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051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928938" y="4071938"/>
            <a:ext cx="6215062" cy="1752600"/>
          </a:xfrm>
        </p:spPr>
        <p:txBody>
          <a:bodyPr/>
          <a:lstStyle/>
          <a:p>
            <a:pPr eaLnBrk="1" hangingPunct="1"/>
            <a:r>
              <a:rPr lang="ru-RU" sz="2400" b="1" dirty="0" smtClean="0">
                <a:solidFill>
                  <a:srgbClr val="247233"/>
                </a:solidFill>
              </a:rPr>
              <a:t>Разработала: учитель начальных классов </a:t>
            </a:r>
          </a:p>
          <a:p>
            <a:pPr eaLnBrk="1" hangingPunct="1"/>
            <a:r>
              <a:rPr lang="ru-RU" sz="2400" b="1" dirty="0" smtClean="0">
                <a:solidFill>
                  <a:srgbClr val="247233"/>
                </a:solidFill>
              </a:rPr>
              <a:t>МАОУ СОШ № 8</a:t>
            </a:r>
          </a:p>
          <a:p>
            <a:pPr eaLnBrk="1" hangingPunct="1"/>
            <a:r>
              <a:rPr lang="ru-RU" sz="2400" b="1" dirty="0" smtClean="0">
                <a:solidFill>
                  <a:srgbClr val="247233"/>
                </a:solidFill>
              </a:rPr>
              <a:t>г. Петропавловска-Камчатского   </a:t>
            </a:r>
          </a:p>
          <a:p>
            <a:pPr eaLnBrk="1" hangingPunct="1"/>
            <a:r>
              <a:rPr lang="ru-RU" sz="2400" b="1" dirty="0" smtClean="0">
                <a:solidFill>
                  <a:srgbClr val="247233"/>
                </a:solidFill>
              </a:rPr>
              <a:t>Кожедуб Марина Анатольевна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297106"/>
          </a:xfrm>
        </p:spPr>
        <p:txBody>
          <a:bodyPr/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Печатные буквы Ф, </a:t>
            </a: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ф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6866" name="Picture 2" descr="C:\Users\1\Desktop\открытый урок картинки\Безымянный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1785926"/>
            <a:ext cx="9144001" cy="50720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54562"/>
          </a:xfrm>
          <a:scene3d>
            <a:camera prst="orthographicFront"/>
            <a:lightRig rig="threePt" dir="t"/>
          </a:scene3d>
          <a:sp3d>
            <a:bevelT prst="slope"/>
          </a:sp3d>
        </p:spPr>
        <p:txBody>
          <a:bodyPr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r>
              <a:rPr lang="ru-RU" b="1" i="1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ФИЗМИНУТКА</a:t>
            </a:r>
            <a:endParaRPr lang="ru-RU" b="1" i="1" dirty="0">
              <a:ln>
                <a:solidFill>
                  <a:schemeClr val="accent2">
                    <a:lumMod val="50000"/>
                  </a:schemeClr>
                </a:solidFill>
              </a:ln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530541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C:\Documents and Settings\Admin\Мои документы\Мои рисунки\f_1467942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4762500" cy="3573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95738" y="0"/>
            <a:ext cx="5148262" cy="35829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Picture 5" descr="C:\Documents and Settings\Admin\Мои документы\Мои рисунки\me-11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3500438"/>
            <a:ext cx="4929190" cy="3357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 descr="C:\Documents and Settings\Admin\Мои документы\Мои рисунки\20040702-002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857753" y="3429000"/>
            <a:ext cx="4286248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071545"/>
            <a:ext cx="7772400" cy="1214447"/>
          </a:xfrm>
        </p:spPr>
        <p:txBody>
          <a:bodyPr/>
          <a:lstStyle/>
          <a:p>
            <a:pPr algn="ctr"/>
            <a:r>
              <a:rPr lang="ru-RU" dirty="0" smtClean="0"/>
              <a:t>ФИЗМИНУТКА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2" y="2143117"/>
            <a:ext cx="8421687" cy="4214842"/>
          </a:xfrm>
        </p:spPr>
        <p:txBody>
          <a:bodyPr/>
          <a:lstStyle/>
          <a:p>
            <a:r>
              <a:rPr lang="ru-RU" sz="4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Ветер дует нам в лицо,</a:t>
            </a:r>
          </a:p>
          <a:p>
            <a:r>
              <a:rPr lang="ru-RU" sz="4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Закачалось деревцо.</a:t>
            </a:r>
          </a:p>
          <a:p>
            <a:r>
              <a:rPr lang="ru-RU" sz="4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Ветер тише, тише, тише,</a:t>
            </a:r>
          </a:p>
          <a:p>
            <a:r>
              <a:rPr lang="ru-RU" sz="4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 деревья выше, выше, выше.</a:t>
            </a:r>
            <a:endParaRPr lang="ru-RU" sz="4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C:\Users\1\Desktop\открытый урок картинки\21565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C:\Users\1\Desktop\открытый урок картинки\asfasg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000348"/>
            <a:ext cx="4500562" cy="3857652"/>
          </a:xfrm>
          <a:prstGeom prst="rect">
            <a:avLst/>
          </a:prstGeom>
          <a:noFill/>
        </p:spPr>
      </p:pic>
      <p:pic>
        <p:nvPicPr>
          <p:cNvPr id="38915" name="Picture 3" descr="C:\Users\1\Desktop\открытый урок картинки\fqwf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4572000" cy="3514724"/>
          </a:xfrm>
          <a:prstGeom prst="rect">
            <a:avLst/>
          </a:prstGeom>
          <a:noFill/>
        </p:spPr>
      </p:pic>
      <p:pic>
        <p:nvPicPr>
          <p:cNvPr id="38916" name="Picture 4" descr="C:\Users\1\Desktop\открытый урок картинки\fsafaf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00562" y="0"/>
            <a:ext cx="4643438" cy="3286124"/>
          </a:xfrm>
          <a:prstGeom prst="rect">
            <a:avLst/>
          </a:prstGeom>
          <a:noFill/>
        </p:spPr>
      </p:pic>
      <p:pic>
        <p:nvPicPr>
          <p:cNvPr id="38917" name="Picture 5" descr="C:\Users\1\Desktop\открытый урок картинки\sfsag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357686" y="3286124"/>
            <a:ext cx="4786314" cy="35718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082792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Прописная буква </a:t>
            </a:r>
            <a:r>
              <a:rPr lang="ru-RU" b="1" i="1" dirty="0" err="1" smtClean="0">
                <a:latin typeface="Times New Roman" pitchFamily="18" charset="0"/>
                <a:cs typeface="Times New Roman" pitchFamily="18" charset="0"/>
              </a:rPr>
              <a:t>ф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9938" name="Picture 2" descr="C:\Users\1\Desktop\открытый урок картинки\Безымянный12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714488"/>
            <a:ext cx="9144000" cy="51435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1986" name="Picture 2" descr="C:\Users\1\Desktop\открытый урок картинки\gwegwegw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357166"/>
            <a:ext cx="9144000" cy="650083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3010" name="Picture 2" descr="C:\Users\1\Desktop\открытый урок картинки\gwegwegwhwcw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500042"/>
            <a:ext cx="9144000" cy="63579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154230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Найди слова с буквой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ф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4033" name="Rectangle 1"/>
          <p:cNvSpPr>
            <a:spLocks noChangeArrowheads="1"/>
          </p:cNvSpPr>
          <p:nvPr/>
        </p:nvSpPr>
        <p:spPr bwMode="auto">
          <a:xfrm rot="10800000" flipV="1">
            <a:off x="0" y="2120808"/>
            <a:ext cx="9144000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фонарьэвдролулицаэыдщгжёлтыйхещгшфокусжроллюди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жизньыждплроФаяэажрлкрасныйэыждплфутболжпдолоз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эфжпзнггидыФёклажыдподругойжвдплорросветофорэжд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Прямоугольник 1"/>
          <p:cNvSpPr>
            <a:spLocks noChangeArrowheads="1"/>
          </p:cNvSpPr>
          <p:nvPr/>
        </p:nvSpPr>
        <p:spPr bwMode="auto">
          <a:xfrm>
            <a:off x="1857356" y="3500438"/>
            <a:ext cx="5688012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accent3">
                    <a:lumMod val="50000"/>
                  </a:schemeClr>
                </a:solidFill>
                <a:latin typeface="+mn-lt"/>
              </a:rPr>
              <a:t>Встало солнышко давно,</a:t>
            </a:r>
            <a:br>
              <a:rPr lang="ru-RU" sz="3600" b="1" dirty="0">
                <a:solidFill>
                  <a:schemeClr val="accent3">
                    <a:lumMod val="50000"/>
                  </a:schemeClr>
                </a:solidFill>
                <a:latin typeface="+mn-lt"/>
              </a:rPr>
            </a:br>
            <a:r>
              <a:rPr lang="ru-RU" sz="3600" b="1" dirty="0">
                <a:solidFill>
                  <a:schemeClr val="accent3">
                    <a:lumMod val="50000"/>
                  </a:schemeClr>
                </a:solidFill>
                <a:latin typeface="+mn-lt"/>
              </a:rPr>
              <a:t>Заглянуло к нам в окно.</a:t>
            </a:r>
            <a:br>
              <a:rPr lang="ru-RU" sz="3600" b="1" dirty="0">
                <a:solidFill>
                  <a:schemeClr val="accent3">
                    <a:lumMod val="50000"/>
                  </a:schemeClr>
                </a:solidFill>
                <a:latin typeface="+mn-lt"/>
              </a:rPr>
            </a:br>
            <a:r>
              <a:rPr lang="ru-RU" sz="3600" b="1" dirty="0">
                <a:solidFill>
                  <a:schemeClr val="accent3">
                    <a:lumMod val="50000"/>
                  </a:schemeClr>
                </a:solidFill>
                <a:latin typeface="+mn-lt"/>
              </a:rPr>
              <a:t>Нас оно торопит в класс,</a:t>
            </a:r>
            <a:br>
              <a:rPr lang="ru-RU" sz="3600" b="1" dirty="0">
                <a:solidFill>
                  <a:schemeClr val="accent3">
                    <a:lumMod val="50000"/>
                  </a:schemeClr>
                </a:solidFill>
                <a:latin typeface="+mn-lt"/>
              </a:rPr>
            </a:br>
            <a:r>
              <a:rPr lang="ru-RU" sz="3600" b="1" dirty="0">
                <a:solidFill>
                  <a:schemeClr val="accent3">
                    <a:lumMod val="50000"/>
                  </a:schemeClr>
                </a:solidFill>
                <a:latin typeface="+mn-lt"/>
              </a:rPr>
              <a:t>Ждет урок ребят сейчас!</a:t>
            </a:r>
          </a:p>
        </p:txBody>
      </p:sp>
      <p:pic>
        <p:nvPicPr>
          <p:cNvPr id="3075" name="Picture 7" descr="Солнце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34063" y="836613"/>
            <a:ext cx="3309937" cy="273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154230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Зачеркнуть букву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ф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7105" name="Rectangle 1"/>
          <p:cNvSpPr>
            <a:spLocks noChangeArrowheads="1"/>
          </p:cNvSpPr>
          <p:nvPr/>
        </p:nvSpPr>
        <p:spPr bwMode="auto">
          <a:xfrm rot="10800000" flipV="1">
            <a:off x="214282" y="1826445"/>
            <a:ext cx="8929718" cy="2800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34914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а </a:t>
            </a:r>
            <a:r>
              <a:rPr kumimoji="0" lang="ru-RU" sz="4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п</a:t>
            </a: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 л т </a:t>
            </a:r>
            <a:r>
              <a:rPr kumimoji="0" lang="ru-RU" sz="4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н</a:t>
            </a: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 г </a:t>
            </a:r>
            <a:r>
              <a:rPr kumimoji="0" lang="ru-RU" sz="4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ф</a:t>
            </a: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 </a:t>
            </a:r>
            <a:r>
              <a:rPr kumimoji="0" lang="ru-RU" sz="4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д</a:t>
            </a: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 а </a:t>
            </a:r>
            <a:r>
              <a:rPr kumimoji="0" lang="ru-RU" sz="4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ц</a:t>
            </a: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 у е в </a:t>
            </a:r>
            <a:r>
              <a:rPr kumimoji="0" lang="ru-RU" sz="4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д</a:t>
            </a: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 </a:t>
            </a:r>
            <a:r>
              <a:rPr kumimoji="0" lang="ru-RU" sz="4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ы</a:t>
            </a: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 </a:t>
            </a:r>
            <a:r>
              <a:rPr kumimoji="0" lang="ru-RU" sz="4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ф</a:t>
            </a: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 и т </a:t>
            </a:r>
            <a:r>
              <a:rPr kumimoji="0" lang="ru-RU" sz="4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х</a:t>
            </a: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 </a:t>
            </a:r>
            <a:r>
              <a:rPr kumimoji="0" lang="ru-RU" sz="4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н</a:t>
            </a: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 к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п</a:t>
            </a: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 б </a:t>
            </a:r>
            <a:r>
              <a:rPr kumimoji="0" lang="ru-RU" sz="4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ф</a:t>
            </a: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 </a:t>
            </a:r>
            <a:r>
              <a:rPr kumimoji="0" lang="ru-RU" sz="4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н</a:t>
            </a: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 е в </a:t>
            </a:r>
            <a:r>
              <a:rPr kumimoji="0" lang="ru-RU" sz="4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ы</a:t>
            </a: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 </a:t>
            </a:r>
            <a:r>
              <a:rPr kumimoji="0" lang="ru-RU" sz="4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д</a:t>
            </a: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 э </a:t>
            </a:r>
            <a:r>
              <a:rPr kumimoji="0" lang="ru-RU" sz="4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ф</a:t>
            </a: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 ж т е к у м и с я </a:t>
            </a:r>
            <a:r>
              <a:rPr kumimoji="0" lang="ru-RU" sz="4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ф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SimSun" pitchFamily="2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 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О О О О О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4" descr="D:\Disc d\Школа\1-б класс\Конспекты\грамота\открытый урок\1276008414_futbolis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3" name="Прямоугольник 3"/>
          <p:cNvSpPr>
            <a:spLocks noChangeArrowheads="1"/>
          </p:cNvSpPr>
          <p:nvPr/>
        </p:nvSpPr>
        <p:spPr bwMode="auto">
          <a:xfrm>
            <a:off x="2143125" y="1714500"/>
            <a:ext cx="6715125" cy="2246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solidFill>
                  <a:srgbClr val="9900CC"/>
                </a:solidFill>
              </a:rPr>
              <a:t>Закончен урок, и выполнен план,</a:t>
            </a:r>
          </a:p>
          <a:p>
            <a:r>
              <a:rPr lang="ru-RU" sz="2800" b="1">
                <a:solidFill>
                  <a:srgbClr val="9900CC"/>
                </a:solidFill>
              </a:rPr>
              <a:t>Спасибо, ребята, огромное вам</a:t>
            </a:r>
          </a:p>
          <a:p>
            <a:r>
              <a:rPr lang="ru-RU" sz="2800" b="1">
                <a:solidFill>
                  <a:srgbClr val="9900CC"/>
                </a:solidFill>
              </a:rPr>
              <a:t>За то, что упорно и дружно трудились,</a:t>
            </a:r>
          </a:p>
          <a:p>
            <a:r>
              <a:rPr lang="ru-RU" sz="2800" b="1">
                <a:solidFill>
                  <a:srgbClr val="9900CC"/>
                </a:solidFill>
              </a:rPr>
              <a:t>Что на уроке вы не ленились!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357553" y="928670"/>
            <a:ext cx="5072099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Оцените свою работу на уроке.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смайл с цветами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20773572">
            <a:off x="285750" y="1857375"/>
            <a:ext cx="2859088" cy="2071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Смайл-17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57625" y="3429000"/>
            <a:ext cx="1803400" cy="1785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Смайл-16.gif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858000" y="4786313"/>
            <a:ext cx="2000250" cy="177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Заголовок 1"/>
          <p:cNvSpPr>
            <a:spLocks noGrp="1"/>
          </p:cNvSpPr>
          <p:nvPr>
            <p:ph type="title"/>
          </p:nvPr>
        </p:nvSpPr>
        <p:spPr>
          <a:xfrm>
            <a:off x="500063" y="928688"/>
            <a:ext cx="8229600" cy="1143000"/>
          </a:xfrm>
        </p:spPr>
        <p:txBody>
          <a:bodyPr/>
          <a:lstStyle/>
          <a:p>
            <a:pPr eaLnBrk="1" hangingPunct="1"/>
            <a:r>
              <a:rPr lang="ru-RU" smtClean="0"/>
              <a:t>Интернет-ресурсы</a:t>
            </a:r>
          </a:p>
        </p:txBody>
      </p:sp>
      <p:sp>
        <p:nvSpPr>
          <p:cNvPr id="16387" name="Содержимое 2"/>
          <p:cNvSpPr>
            <a:spLocks noGrp="1"/>
          </p:cNvSpPr>
          <p:nvPr>
            <p:ph idx="1"/>
          </p:nvPr>
        </p:nvSpPr>
        <p:spPr>
          <a:xfrm>
            <a:off x="285720" y="2500306"/>
            <a:ext cx="8358188" cy="4071938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endParaRPr lang="ru-RU" sz="1600" dirty="0" smtClean="0"/>
          </a:p>
          <a:p>
            <a:pPr eaLnBrk="1" hangingPunct="1">
              <a:buFont typeface="Arial" charset="0"/>
              <a:buNone/>
            </a:pPr>
            <a:r>
              <a:rPr lang="en-US" sz="1600" dirty="0" smtClean="0">
                <a:hlinkClick r:id="rId2"/>
              </a:rPr>
              <a:t>http://www.google.ru/imghp?hl=ru&amp;tab=ii</a:t>
            </a:r>
            <a:endParaRPr lang="ru-RU" sz="1600" dirty="0" smtClean="0"/>
          </a:p>
          <a:p>
            <a:pPr eaLnBrk="1" hangingPunct="1">
              <a:buFont typeface="Arial" charset="0"/>
              <a:buNone/>
            </a:pPr>
            <a:r>
              <a:rPr lang="en-US" sz="1600" dirty="0" smtClean="0">
                <a:hlinkClick r:id="rId3"/>
              </a:rPr>
              <a:t>http://images.yandex.ru/</a:t>
            </a:r>
            <a:endParaRPr lang="ru-RU" sz="1600" dirty="0" smtClean="0"/>
          </a:p>
          <a:p>
            <a:pPr eaLnBrk="1" hangingPunct="1">
              <a:buFont typeface="Arial" charset="0"/>
              <a:buNone/>
            </a:pPr>
            <a:r>
              <a:rPr lang="en-US" sz="1600" dirty="0" smtClean="0">
                <a:hlinkClick r:id="rId4"/>
              </a:rPr>
              <a:t>http://netzor.org/uploads/posts/2010-06/1276008414_futbolist.jpg</a:t>
            </a:r>
            <a:r>
              <a:rPr lang="ru-RU" sz="1600" dirty="0" smtClean="0"/>
              <a:t> </a:t>
            </a:r>
          </a:p>
          <a:p>
            <a:pPr eaLnBrk="1" hangingPunct="1">
              <a:buFont typeface="Arial" charset="0"/>
              <a:buNone/>
            </a:pPr>
            <a:endParaRPr lang="ru-RU" sz="1600" dirty="0" smtClean="0"/>
          </a:p>
          <a:p>
            <a:pPr eaLnBrk="1" hangingPunct="1">
              <a:buFont typeface="Arial" charset="0"/>
              <a:buNone/>
            </a:pPr>
            <a:endParaRPr lang="ru-RU" sz="1600" dirty="0" smtClean="0"/>
          </a:p>
          <a:p>
            <a:pPr eaLnBrk="1" hangingPunct="1">
              <a:buFont typeface="Arial" charset="0"/>
              <a:buNone/>
            </a:pPr>
            <a:endParaRPr lang="ru-RU" sz="1600" dirty="0" smtClean="0"/>
          </a:p>
          <a:p>
            <a:pPr eaLnBrk="1" hangingPunct="1">
              <a:buFont typeface="Arial" charset="0"/>
              <a:buNone/>
            </a:pPr>
            <a:endParaRPr lang="ru-RU" sz="1800" dirty="0" smtClean="0"/>
          </a:p>
          <a:p>
            <a:pPr eaLnBrk="1" hangingPunct="1"/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428736"/>
            <a:ext cx="8929718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88900" algn="ctr">
              <a:tabLst>
                <a:tab pos="630238" algn="l"/>
              </a:tabLst>
            </a:pPr>
            <a:r>
              <a:rPr lang="ru-RU" sz="3600" b="1" i="1" u="sng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Чтение таблицы</a:t>
            </a:r>
          </a:p>
          <a:p>
            <a:pPr lvl="0" indent="88900">
              <a:tabLst>
                <a:tab pos="630238" algn="l"/>
              </a:tabLst>
            </a:pPr>
            <a:r>
              <a:rPr lang="ru-RU" sz="3600" b="1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гри</a:t>
            </a:r>
            <a:r>
              <a:rPr lang="ru-RU" sz="36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</a:t>
            </a:r>
            <a:r>
              <a:rPr lang="ru-RU" sz="3600" b="1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гро</a:t>
            </a:r>
            <a:r>
              <a:rPr lang="ru-RU" sz="36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</a:t>
            </a:r>
            <a:r>
              <a:rPr lang="ru-RU" sz="3600" b="1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гру</a:t>
            </a:r>
            <a:r>
              <a:rPr lang="ru-RU" sz="36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</a:t>
            </a:r>
            <a:r>
              <a:rPr lang="ru-RU" sz="3600" b="1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гры</a:t>
            </a:r>
            <a:r>
              <a:rPr lang="ru-RU" sz="36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</a:t>
            </a:r>
            <a:r>
              <a:rPr lang="ru-RU" sz="3600" b="1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гря</a:t>
            </a:r>
            <a:r>
              <a:rPr lang="ru-RU" sz="36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два  </a:t>
            </a:r>
            <a:r>
              <a:rPr lang="ru-RU" sz="3600" b="1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дво</a:t>
            </a:r>
            <a:r>
              <a:rPr lang="ru-RU" sz="36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</a:t>
            </a:r>
            <a:r>
              <a:rPr lang="ru-RU" sz="3600" b="1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дву</a:t>
            </a:r>
            <a:r>
              <a:rPr lang="ru-RU" sz="36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</a:t>
            </a:r>
            <a:r>
              <a:rPr lang="ru-RU" sz="3600" b="1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дря</a:t>
            </a:r>
            <a:r>
              <a:rPr lang="ru-RU" sz="36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</a:t>
            </a:r>
            <a:r>
              <a:rPr lang="ru-RU" sz="3600" b="1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здо</a:t>
            </a:r>
            <a:r>
              <a:rPr lang="ru-RU" sz="36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злы</a:t>
            </a: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pPr lvl="0" indent="88900" eaLnBrk="0" hangingPunct="0">
              <a:tabLst>
                <a:tab pos="630238" algn="l"/>
              </a:tabLst>
            </a:pPr>
            <a:r>
              <a:rPr lang="ru-RU" sz="3600" b="1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зра</a:t>
            </a:r>
            <a:r>
              <a:rPr lang="ru-RU" sz="36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</a:t>
            </a:r>
            <a:r>
              <a:rPr lang="ru-RU" sz="3600" b="1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зне</a:t>
            </a:r>
            <a:r>
              <a:rPr lang="ru-RU" sz="36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</a:t>
            </a:r>
            <a:r>
              <a:rPr lang="ru-RU" sz="3600" b="1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зно</a:t>
            </a:r>
            <a:r>
              <a:rPr lang="ru-RU" sz="36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</a:t>
            </a:r>
            <a:r>
              <a:rPr lang="ru-RU" sz="3600" b="1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дра</a:t>
            </a:r>
            <a:r>
              <a:rPr lang="ru-RU" sz="36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</a:t>
            </a:r>
            <a:r>
              <a:rPr lang="ru-RU" sz="3600" b="1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дре</a:t>
            </a:r>
            <a:r>
              <a:rPr lang="ru-RU" sz="36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</a:t>
            </a:r>
            <a:r>
              <a:rPr lang="ru-RU" sz="3600" b="1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дро</a:t>
            </a:r>
            <a:r>
              <a:rPr lang="ru-RU" sz="36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</a:t>
            </a:r>
            <a:r>
              <a:rPr lang="ru-RU" sz="3600" b="1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дру</a:t>
            </a:r>
            <a:r>
              <a:rPr lang="ru-RU" sz="36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</a:t>
            </a:r>
            <a:r>
              <a:rPr lang="ru-RU" sz="3600" b="1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дря</a:t>
            </a:r>
            <a:r>
              <a:rPr lang="ru-RU" sz="36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зло  </a:t>
            </a:r>
            <a:r>
              <a:rPr lang="ru-RU" sz="3600" b="1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здо</a:t>
            </a:r>
            <a:r>
              <a:rPr lang="ru-RU" sz="36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зле</a:t>
            </a:r>
          </a:p>
          <a:p>
            <a:pPr lvl="0" indent="88900" eaLnBrk="0" hangingPunct="0">
              <a:tabLst>
                <a:tab pos="630238" algn="l"/>
              </a:tabLst>
            </a:pPr>
            <a:r>
              <a:rPr lang="ru-RU" sz="3600" b="1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кно</a:t>
            </a:r>
            <a:r>
              <a:rPr lang="ru-RU" sz="36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</a:t>
            </a:r>
            <a:r>
              <a:rPr lang="ru-RU" sz="3600" b="1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зре</a:t>
            </a:r>
            <a:r>
              <a:rPr lang="ru-RU" sz="36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</a:t>
            </a:r>
            <a:r>
              <a:rPr lang="ru-RU" sz="3600" b="1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кво</a:t>
            </a:r>
            <a:r>
              <a:rPr lang="ru-RU" sz="36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</a:t>
            </a:r>
            <a:r>
              <a:rPr lang="ru-RU" sz="3600" b="1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кве</a:t>
            </a:r>
            <a:r>
              <a:rPr lang="ru-RU" sz="36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</a:t>
            </a:r>
            <a:r>
              <a:rPr lang="ru-RU" sz="3600" b="1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кви</a:t>
            </a:r>
            <a:r>
              <a:rPr lang="ru-RU" sz="36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</a:t>
            </a:r>
            <a:r>
              <a:rPr lang="ru-RU" sz="3600" b="1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кла</a:t>
            </a:r>
            <a:r>
              <a:rPr lang="ru-RU" sz="36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</a:t>
            </a:r>
            <a:r>
              <a:rPr lang="ru-RU" sz="3600" b="1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кле</a:t>
            </a:r>
            <a:r>
              <a:rPr lang="ru-RU" sz="36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</a:t>
            </a:r>
            <a:r>
              <a:rPr lang="ru-RU" sz="3600" b="1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кли</a:t>
            </a:r>
            <a:r>
              <a:rPr lang="ru-RU" sz="36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</a:t>
            </a:r>
            <a:r>
              <a:rPr lang="ru-RU" sz="3600" b="1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кло</a:t>
            </a:r>
            <a:r>
              <a:rPr lang="ru-RU" sz="36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лгу  </a:t>
            </a:r>
            <a:r>
              <a:rPr lang="ru-RU" sz="3600" b="1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кло</a:t>
            </a:r>
            <a:r>
              <a:rPr lang="ru-RU" sz="36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C:\Users\1\Desktop\открытый урок картинки\fafaf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C:\Users\1\Desktop\открытый урок картинки\fafasgq3g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C:\Users\1\Desktop\открытый урок картинки\asgas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723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C:\Users\1\Desktop\открытый урок картинки\adgshs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4310"/>
            <a:ext cx="9144001" cy="68723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285859"/>
            <a:ext cx="7772400" cy="928695"/>
          </a:xfrm>
        </p:spPr>
        <p:txBody>
          <a:bodyPr/>
          <a:lstStyle/>
          <a:p>
            <a:pPr algn="ctr"/>
            <a:r>
              <a:rPr lang="ru-RU" sz="5400" dirty="0" err="1" smtClean="0">
                <a:latin typeface="Times New Roman" pitchFamily="18" charset="0"/>
                <a:cs typeface="Times New Roman" pitchFamily="18" charset="0"/>
              </a:rPr>
              <a:t>Целеполагание</a:t>
            </a:r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714619"/>
            <a:ext cx="7772400" cy="2643207"/>
          </a:xfrm>
        </p:spPr>
        <p:txBody>
          <a:bodyPr/>
          <a:lstStyle/>
          <a:p>
            <a:r>
              <a:rPr lang="ru-RU" sz="6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Познакомимся …</a:t>
            </a:r>
          </a:p>
          <a:p>
            <a:r>
              <a:rPr lang="ru-RU" sz="6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Научимся …</a:t>
            </a:r>
            <a:endParaRPr lang="ru-RU" sz="6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C:\Users\1\Desktop\открытый урок картинки\rrqrwr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785794"/>
            <a:ext cx="9144000" cy="607220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1138</TotalTime>
  <Words>208</Words>
  <Application>Microsoft Office PowerPoint</Application>
  <PresentationFormat>Экран (4:3)</PresentationFormat>
  <Paragraphs>43</Paragraphs>
  <Slides>23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8" baseType="lpstr">
      <vt:lpstr>SimSun</vt:lpstr>
      <vt:lpstr>Arial</vt:lpstr>
      <vt:lpstr>Calibri</vt:lpstr>
      <vt:lpstr>Times New Roman</vt:lpstr>
      <vt:lpstr>Тема Office</vt:lpstr>
      <vt:lpstr>Интегрированный урок обучения грамоте и письма в 1 классе.  Тема: Согласные звуки [ф],[ф’]. Буквы Ф ф.  УМК «Школа России»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Целеполагание:</vt:lpstr>
      <vt:lpstr>Презентация PowerPoint</vt:lpstr>
      <vt:lpstr>Печатные буквы Ф, ф</vt:lpstr>
      <vt:lpstr>ФИЗМИНУТКА</vt:lpstr>
      <vt:lpstr>Презентация PowerPoint</vt:lpstr>
      <vt:lpstr>ФИЗМИНУТКА</vt:lpstr>
      <vt:lpstr>Презентация PowerPoint</vt:lpstr>
      <vt:lpstr>Презентация PowerPoint</vt:lpstr>
      <vt:lpstr>Прописная буква ф</vt:lpstr>
      <vt:lpstr>Презентация PowerPoint</vt:lpstr>
      <vt:lpstr>Презентация PowerPoint</vt:lpstr>
      <vt:lpstr>Найди слова с буквой ф</vt:lpstr>
      <vt:lpstr>Зачеркнуть букву ф</vt:lpstr>
      <vt:lpstr>Презентация PowerPoint</vt:lpstr>
      <vt:lpstr>Презентация PowerPoint</vt:lpstr>
      <vt:lpstr>Интернет-ресурсы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</dc:creator>
  <cp:lastModifiedBy>школа42</cp:lastModifiedBy>
  <cp:revision>103</cp:revision>
  <dcterms:modified xsi:type="dcterms:W3CDTF">2014-02-21T02:30:08Z</dcterms:modified>
</cp:coreProperties>
</file>